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1140" r:id="rId3"/>
    <p:sldId id="1150" r:id="rId4"/>
    <p:sldId id="1142" r:id="rId5"/>
    <p:sldId id="1143" r:id="rId6"/>
    <p:sldId id="1144" r:id="rId7"/>
    <p:sldId id="1145" r:id="rId8"/>
    <p:sldId id="1146" r:id="rId9"/>
    <p:sldId id="1147" r:id="rId10"/>
    <p:sldId id="1148"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真题测评篇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真题</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1</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best title for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Power of Myth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Troublemaker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His Family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Mother’s Love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973684" y="901290"/>
            <a:ext cx="3220538" cy="429405"/>
          </a:xfrm>
          <a:prstGeom prst="rect">
            <a:avLst/>
          </a:prstGeom>
        </p:spPr>
      </p:pic>
      <p:sp>
        <p:nvSpPr>
          <p:cNvPr id="5" name="矩形 4"/>
          <p:cNvSpPr/>
          <p:nvPr/>
        </p:nvSpPr>
        <p:spPr>
          <a:xfrm>
            <a:off x="883242" y="820728"/>
            <a:ext cx="407484" cy="461665"/>
          </a:xfrm>
          <a:prstGeom prst="rect">
            <a:avLst/>
          </a:prstGeom>
        </p:spPr>
        <p:txBody>
          <a:bodyPr wrap="none">
            <a:spAutoFit/>
          </a:bodyPr>
          <a:lstStyle/>
          <a:p>
            <a:r>
              <a:rPr lang="en-US" altLang="zh-CN" sz="2400" dirty="0"/>
              <a:t>A</a:t>
            </a:r>
            <a:endParaRPr lang="zh-CN" altLang="en-US" dirty="0"/>
          </a:p>
        </p:txBody>
      </p:sp>
      <p:sp>
        <p:nvSpPr>
          <p:cNvPr id="6" name="内容占位符 4"/>
          <p:cNvSpPr txBox="1">
            <a:spLocks/>
          </p:cNvSpPr>
          <p:nvPr/>
        </p:nvSpPr>
        <p:spPr bwMode="auto">
          <a:xfrm>
            <a:off x="360854" y="349501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最佳标题题。通读全文并根据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“These tales are deeply rooted in our psychology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心理</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which is why they remain popular today.”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全文围绕神话的力量展开</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讲述了《哪吒</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》的成功、神话的现代意义及其对人类心理的影响。由此可知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最佳标题应体现神话的持久影响力。选项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神话的力量</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最适合作为标题。故选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746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82669"/>
            <a:ext cx="11485848" cy="1684244"/>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是一篇新闻性文化评论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主要讲述了动画电影《哪吒</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》如何凭借高水准制作与对古老神话的现代演绎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在创下全球票房佳绩的同时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以亲情、成长等普世主题打动当代观众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进而揭示超越科学神话的直抵人心的恒久价值。</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6413;FounderCES"/>
          <p:cNvPicPr/>
          <p:nvPr/>
        </p:nvPicPr>
        <p:blipFill>
          <a:blip r:embed="rId2"/>
          <a:stretch>
            <a:fillRect/>
          </a:stretch>
        </p:blipFill>
        <p:spPr>
          <a:xfrm>
            <a:off x="513928" y="2901514"/>
            <a:ext cx="1651000" cy="403225"/>
          </a:xfrm>
          <a:prstGeom prst="rect">
            <a:avLst/>
          </a:prstGeom>
        </p:spPr>
      </p:pic>
      <p:pic>
        <p:nvPicPr>
          <p:cNvPr id="4" name="图片 3"/>
          <p:cNvPicPr>
            <a:picLocks noChangeAspect="1"/>
          </p:cNvPicPr>
          <p:nvPr/>
        </p:nvPicPr>
        <p:blipFill>
          <a:blip r:embed="rId3"/>
          <a:stretch>
            <a:fillRect/>
          </a:stretch>
        </p:blipFill>
        <p:spPr>
          <a:xfrm>
            <a:off x="360855" y="1229857"/>
            <a:ext cx="11485848" cy="1479063"/>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h107.jpg" descr="id:2147488489;FounderCES"/>
          <p:cNvPicPr/>
          <p:nvPr/>
        </p:nvPicPr>
        <p:blipFill>
          <a:blip r:embed="rId2"/>
          <a:stretch>
            <a:fillRect/>
          </a:stretch>
        </p:blipFill>
        <p:spPr>
          <a:xfrm>
            <a:off x="1868952" y="1986757"/>
            <a:ext cx="6160351" cy="2504937"/>
          </a:xfrm>
          <a:prstGeom prst="rect">
            <a:avLst/>
          </a:prstGeom>
        </p:spPr>
      </p:pic>
      <p:pic>
        <p:nvPicPr>
          <p:cNvPr id="4" name="篇章导图.eps" descr="id:2147488831;FounderCES"/>
          <p:cNvPicPr/>
          <p:nvPr/>
        </p:nvPicPr>
        <p:blipFill>
          <a:blip r:embed="rId3"/>
          <a:stretch>
            <a:fillRect/>
          </a:stretch>
        </p:blipFill>
        <p:spPr>
          <a:xfrm>
            <a:off x="335360" y="1059967"/>
            <a:ext cx="1694674" cy="471967"/>
          </a:xfrm>
          <a:prstGeom prst="rect">
            <a:avLst/>
          </a:prstGeom>
        </p:spPr>
      </p:pic>
    </p:spTree>
    <p:extLst>
      <p:ext uri="{BB962C8B-B14F-4D97-AF65-F5344CB8AC3E}">
        <p14:creationId xmlns:p14="http://schemas.microsoft.com/office/powerpoint/2010/main" val="17094656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breaking box office records in China and around the world, becoming the first Asian film to enter the top ten highest-grossing movies worldwide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Experts predict the film could earn over 15 billion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means it could break into the global top five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4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success of the film is largely because of the high quality of its animation, but reviewers also note the story, which is not only entertaining but also manages to reach deeply into the human heart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story is based on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Investiture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Gods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16th-century novel inspired by an ancient Chinese myth</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indent="609600" hangingPunct="0">
              <a:lnSpc>
                <a:spcPct val="140000"/>
              </a:lnSpc>
              <a:spcAft>
                <a:spcPts val="0"/>
              </a:spcAft>
              <a:tabLst>
                <a:tab pos="4222115" algn="l"/>
                <a:tab pos="6862445" algn="l"/>
                <a:tab pos="7377430" algn="l"/>
                <a:tab pos="961771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myth is where all storytelling begins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 culture has myths that try to explain the history of its people, and these myths often include supernatural beings that control the forces of the Earth and the lives of its inhabitants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other words, myths are how the ancients were able to understand the world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87439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modern times, science has swept away the idea of the supernatural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know physics and chemistry, and we understand what causes natural phenomena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such as earthquakes and volcanoes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However, what science has failed to explain, and perhaps never can, is our human “sense”—the special awareness of ourselves, including our thoughts, memories and emotions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is why myths, the stories our ancestors told, still have a strong connection to the modern world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help us understand what it means to be human and to live with other human beings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indent="609600" hangingPunct="0">
              <a:spcAft>
                <a:spcPts val="0"/>
              </a:spcAft>
              <a:tabLst>
                <a:tab pos="4222115" algn="l"/>
                <a:tab pos="6862445" algn="l"/>
                <a:tab pos="7377430" algn="l"/>
                <a:tab pos="9617710" algn="l"/>
              </a:tabLst>
            </a:pP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great example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focuses on the coming-of-age journey of the rebellious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叛逆的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boy and explores common themes such as family bonds and responsibility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main character Ne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demon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 troublemaker, but he is also a boy who wants love and understanding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is a touching scene in the movie when his mother has to say goodbye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says, “Every day I spend with you, I am very happy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have never cared whether you are a fairy or a demon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only know you are my son, and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mother’s love is timeless and universal, and so are the lessons of ancient myths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tales are deeply rooted in our psychology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心理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is why they remain popular today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While our “scientific” minds know that these stories can’t be factual, our “consciousness” understands that they are true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 the reviewers, what makes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success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wonderful scenes and character designs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record-breaking box-office performance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well-known characters and movie makers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excellent quality and the touching story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83241" y="864271"/>
            <a:ext cx="407484" cy="461665"/>
          </a:xfrm>
          <a:prstGeom prst="rect">
            <a:avLst/>
          </a:prstGeom>
        </p:spPr>
        <p:txBody>
          <a:bodyPr wrap="none">
            <a:spAutoFit/>
          </a:bodyPr>
          <a:lstStyle/>
          <a:p>
            <a:r>
              <a:rPr lang="en-US" altLang="zh-CN" sz="2400" dirty="0"/>
              <a:t>D</a:t>
            </a:r>
            <a:endParaRPr lang="zh-CN" altLang="en-US" dirty="0"/>
          </a:p>
        </p:txBody>
      </p:sp>
      <p:sp>
        <p:nvSpPr>
          <p:cNvPr id="5" name="内容占位符 1"/>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success of the film is largely because of the high quality of its animation,...not only entertaining but also manages to reach deeply into the human heart.”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电影的成功源于其优秀的质量和感人的故事。故选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 myths still have a connection to the modern world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humans know nature very well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humans have a special awareness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the idea of the supernatural is true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science can explain the supernatural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00767" y="838145"/>
            <a:ext cx="389850" cy="461665"/>
          </a:xfrm>
          <a:prstGeom prst="rect">
            <a:avLst/>
          </a:prstGeom>
        </p:spPr>
        <p:txBody>
          <a:bodyPr wrap="none">
            <a:spAutoFit/>
          </a:bodyPr>
          <a:lstStyle/>
          <a:p>
            <a:r>
              <a:rPr lang="en-US" altLang="zh-CN" sz="2400" dirty="0"/>
              <a:t>B</a:t>
            </a:r>
            <a:endParaRPr lang="zh-CN" altLang="en-US" dirty="0"/>
          </a:p>
        </p:txBody>
      </p:sp>
      <p:sp>
        <p:nvSpPr>
          <p:cNvPr id="5" name="内容占位符 2"/>
          <p:cNvSpPr txBox="1">
            <a:spLocks/>
          </p:cNvSpPr>
          <p:nvPr/>
        </p:nvSpPr>
        <p:spPr bwMode="auto">
          <a:xfrm>
            <a:off x="334566" y="3517081"/>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“However, what science has failed to explain, and perhaps never can, is our human ‘sense’—the special awareness of ourselves, including our thoughts, memories and emotions. This is why myths, the stories our ancestors told, still have a strong connection to the modern world.”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神话与现代世界的联系源于人类独特的自我意识。故选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might be the best choice for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am sorry you are a demon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will always punish you</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will love you forever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am sure you’ll be a fairy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009230" y="884329"/>
            <a:ext cx="3181078" cy="441645"/>
          </a:xfrm>
          <a:prstGeom prst="rect">
            <a:avLst/>
          </a:prstGeom>
        </p:spPr>
      </p:pic>
      <p:sp>
        <p:nvSpPr>
          <p:cNvPr id="5" name="矩形 4"/>
          <p:cNvSpPr/>
          <p:nvPr/>
        </p:nvSpPr>
        <p:spPr>
          <a:xfrm>
            <a:off x="883241" y="838145"/>
            <a:ext cx="407484" cy="461665"/>
          </a:xfrm>
          <a:prstGeom prst="rect">
            <a:avLst/>
          </a:prstGeom>
        </p:spPr>
        <p:txBody>
          <a:bodyPr wrap="none">
            <a:spAutoFit/>
          </a:bodyPr>
          <a:lstStyle/>
          <a:p>
            <a:r>
              <a:rPr lang="en-US" altLang="zh-CN" sz="2400" dirty="0"/>
              <a:t>C</a:t>
            </a:r>
            <a:endParaRPr lang="zh-CN" altLang="en-US" dirty="0"/>
          </a:p>
        </p:txBody>
      </p:sp>
      <p:sp>
        <p:nvSpPr>
          <p:cNvPr id="6" name="内容占位符 3"/>
          <p:cNvSpPr txBox="1">
            <a:spLocks/>
          </p:cNvSpPr>
          <p:nvPr/>
        </p:nvSpPr>
        <p:spPr bwMode="auto">
          <a:xfrm>
            <a:off x="360854" y="407107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句子还原题。根据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“Every day I spend with you, I am very happy. I have never cared whether you are a fairy or a demon. I only know you are my son...”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此处想表达无论哪吒是魔是仙</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母亲永远爱他。选项</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我会永远爱你。</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304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458</TotalTime>
  <Words>607</Words>
  <Application>Microsoft Office PowerPoint</Application>
  <PresentationFormat>自定义</PresentationFormat>
  <Paragraphs>38</Paragraphs>
  <Slides>10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vt:i4>
      </vt:variant>
    </vt:vector>
  </HeadingPairs>
  <TitlesOfParts>
    <vt:vector size="18"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450</cp:revision>
  <dcterms:created xsi:type="dcterms:W3CDTF">2020-11-06T05:24:00Z</dcterms:created>
  <dcterms:modified xsi:type="dcterms:W3CDTF">2025-09-17T15:24:45Z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